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259" r:id="rId3"/>
    <p:sldId id="260" r:id="rId4"/>
    <p:sldId id="269" r:id="rId5"/>
    <p:sldId id="276" r:id="rId6"/>
    <p:sldId id="334" r:id="rId7"/>
    <p:sldId id="289" r:id="rId8"/>
    <p:sldId id="290" r:id="rId9"/>
    <p:sldId id="291" r:id="rId10"/>
    <p:sldId id="262" r:id="rId11"/>
    <p:sldId id="270" r:id="rId12"/>
    <p:sldId id="271" r:id="rId13"/>
    <p:sldId id="272" r:id="rId14"/>
    <p:sldId id="273" r:id="rId15"/>
    <p:sldId id="274" r:id="rId16"/>
    <p:sldId id="275" r:id="rId17"/>
    <p:sldId id="293" r:id="rId18"/>
    <p:sldId id="292" r:id="rId19"/>
    <p:sldId id="278" r:id="rId20"/>
    <p:sldId id="287" r:id="rId21"/>
    <p:sldId id="28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63" r:id="rId44"/>
    <p:sldId id="306" r:id="rId45"/>
    <p:sldId id="307" r:id="rId46"/>
    <p:sldId id="308" r:id="rId47"/>
    <p:sldId id="309" r:id="rId48"/>
    <p:sldId id="310" r:id="rId49"/>
    <p:sldId id="315" r:id="rId50"/>
    <p:sldId id="311" r:id="rId51"/>
    <p:sldId id="338" r:id="rId52"/>
    <p:sldId id="313" r:id="rId53"/>
    <p:sldId id="314" r:id="rId54"/>
    <p:sldId id="337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12" r:id="rId63"/>
    <p:sldId id="323" r:id="rId64"/>
    <p:sldId id="324" r:id="rId65"/>
    <p:sldId id="339" r:id="rId66"/>
    <p:sldId id="325" r:id="rId67"/>
    <p:sldId id="326" r:id="rId68"/>
    <p:sldId id="327" r:id="rId69"/>
    <p:sldId id="328" r:id="rId70"/>
    <p:sldId id="329" r:id="rId71"/>
    <p:sldId id="333" r:id="rId72"/>
    <p:sldId id="330" r:id="rId73"/>
    <p:sldId id="331" r:id="rId74"/>
    <p:sldId id="332" r:id="rId75"/>
    <p:sldId id="336" r:id="rId76"/>
    <p:sldId id="335" r:id="rId77"/>
    <p:sldId id="264" r:id="rId7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F2F2F2"/>
    <a:srgbClr val="00194C"/>
    <a:srgbClr val="3F3F3F"/>
    <a:srgbClr val="014067"/>
    <a:srgbClr val="014E7D"/>
    <a:srgbClr val="013657"/>
    <a:srgbClr val="01456F"/>
    <a:srgbClr val="014B79"/>
    <a:srgbClr val="093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5899" autoAdjust="0"/>
  </p:normalViewPr>
  <p:slideViewPr>
    <p:cSldViewPr snapToGrid="0" showGuides="1">
      <p:cViewPr varScale="1">
        <p:scale>
          <a:sx n="43" d="100"/>
          <a:sy n="43" d="100"/>
        </p:scale>
        <p:origin x="66" y="45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F9F82D1-A560-4FA0-8228-EF8708BE8ACB}" type="datetime1">
              <a:rPr lang="es-ES" smtClean="0"/>
              <a:t>02/12/2025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26AD-3174-4DF4-8BFC-44717E8A8536}" type="datetime1">
              <a:rPr lang="es-ES" smtClean="0"/>
              <a:pPr/>
              <a:t>02/12/2025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8187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040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566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0816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6571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58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0806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40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1031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71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720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2454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8051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734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5977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446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3437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2726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7957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7772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6697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626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141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0433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7526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206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4230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4191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5268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6136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988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4845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1035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761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9886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509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2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5" name="Cuadro de texto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smtClean="0"/>
              <a:t>Editar el estilo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smtClean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smtClean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smtClean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smtClean="0"/>
              <a:t>Editar el estilo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smtClean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smtClean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smtClean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smtClean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5" name="Marcador de posición de título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noProof="0" smtClean="0"/>
              <a:t>Haga clic en el icono para agregar una tabla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rectángul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o.microsoft.com/fwlink/?linkid=2006808&amp;clcid=0x40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hyperlink" Target="https://go.microsoft.com/fwlink/?linkid=2006808&amp;clcid=0x40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o.microsoft.com/fwlink/?linkid=2006808&amp;clcid=0x40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o.microsoft.com/fwlink/?linkid=2006808&amp;clcid=0x40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go.microsoft.com/fwlink/?linkid=2006808&amp;clcid=0x40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o.microsoft.com/fwlink/?linkid=2006808&amp;clcid=0x40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hyperlink" Target="https://go.microsoft.com/fwlink/?linkid=2006808&amp;clcid=0x409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png"/><Relationship Id="rId4" Type="http://schemas.openxmlformats.org/officeDocument/2006/relationships/hyperlink" Target="https://go.microsoft.com/fwlink/?linkid=2006808&amp;clcid=0x40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-a-presentation-ff353d37-742a-4aa8-8bdd-6b1f488127a2?ui=es-ES&amp;rs=es-ES&amp;ad=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go.microsoft.com/fwlink/?linkid=2006808&amp;clcid=0x40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56" y="1233933"/>
            <a:ext cx="4428523" cy="4176215"/>
          </a:xfrm>
          <a:ln w="76200">
            <a:solidFill>
              <a:srgbClr val="FFC000"/>
            </a:solidFill>
          </a:ln>
        </p:spPr>
      </p:pic>
      <p:sp>
        <p:nvSpPr>
          <p:cNvPr id="18" name="Hexágono 17" descr="Hexágono sólido de color oscuro en medio de énfasis de imagen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4155" y="228195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19" name="Grupo 18" descr="Grupo de información con nombre y logotipo de la compañía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860984" y="2814210"/>
            <a:ext cx="2108269" cy="1160173"/>
            <a:chOff x="2860984" y="2860865"/>
            <a:chExt cx="2108269" cy="1160173"/>
          </a:xfrm>
        </p:grpSpPr>
        <p:sp>
          <p:nvSpPr>
            <p:cNvPr id="20" name="Cuadro de texto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2860984" y="2860865"/>
              <a:ext cx="21082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6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OON</a:t>
              </a:r>
              <a:endParaRPr lang="es-E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1" name="Cuadro de texto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9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Open </a:t>
              </a:r>
              <a:r>
                <a:rPr lang="es-ES" sz="1400" dirty="0" err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Optical</a:t>
              </a:r>
              <a:r>
                <a:rPr lang="es-E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Networks</a:t>
              </a:r>
              <a:endParaRPr lang="es-E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dirty="0" smtClean="0"/>
              <a:t>NETWORK</a:t>
            </a:r>
            <a:r>
              <a:rPr lang="es-ES" dirty="0" smtClean="0"/>
              <a:t> </a:t>
            </a:r>
            <a:r>
              <a:rPr lang="en-US" dirty="0" smtClean="0"/>
              <a:t>TRAFFIC</a:t>
            </a:r>
            <a:r>
              <a:rPr lang="es-ES" dirty="0" smtClean="0"/>
              <a:t> </a:t>
            </a:r>
            <a:r>
              <a:rPr lang="en-US" dirty="0" smtClean="0"/>
              <a:t>EMULATION</a:t>
            </a:r>
            <a:r>
              <a:rPr lang="es-ES" dirty="0" smtClean="0"/>
              <a:t> PROJECT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4854339" cy="453330"/>
          </a:xfrm>
        </p:spPr>
        <p:txBody>
          <a:bodyPr rtlCol="0"/>
          <a:lstStyle/>
          <a:p>
            <a:pPr rtl="0"/>
            <a:r>
              <a:rPr lang="es-ES" dirty="0" smtClean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Carmen Moncada s296675</a:t>
            </a:r>
            <a:endParaRPr lang="es-ES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186242"/>
            <a:ext cx="7368596" cy="608895"/>
          </a:xfrm>
        </p:spPr>
        <p:txBody>
          <a:bodyPr rtlCol="0"/>
          <a:lstStyle/>
          <a:p>
            <a:pPr rtl="0"/>
            <a:r>
              <a:rPr lang="es-ES" b="1" dirty="0" smtClean="0">
                <a:solidFill>
                  <a:srgbClr val="FFC000"/>
                </a:solidFill>
              </a:rPr>
              <a:t>NETWORK.py </a:t>
            </a:r>
            <a:r>
              <a:rPr lang="en-US" b="1" dirty="0" smtClean="0">
                <a:solidFill>
                  <a:srgbClr val="FFC000"/>
                </a:solidFill>
              </a:rPr>
              <a:t>definition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20" y="1795137"/>
            <a:ext cx="5675688" cy="42567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1795137"/>
            <a:ext cx="5675688" cy="425676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019291" y="-109961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SINGLE TRAFFIC MATRIX SCENARIO RESULTS</a:t>
            </a:r>
            <a:endParaRPr lang="es-ES" b="0" dirty="0"/>
          </a:p>
        </p:txBody>
      </p:sp>
      <p:sp>
        <p:nvSpPr>
          <p:cNvPr id="2" name="CuadroTexto 1"/>
          <p:cNvSpPr txBox="1"/>
          <p:nvPr/>
        </p:nvSpPr>
        <p:spPr>
          <a:xfrm>
            <a:off x="9034818" y="3029803"/>
            <a:ext cx="53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723892" y="2018041"/>
            <a:ext cx="53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816686" y="2018041"/>
            <a:ext cx="7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173413" y="2875914"/>
            <a:ext cx="7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1163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584442" y="2858503"/>
            <a:ext cx="7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1183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77" y="429068"/>
            <a:ext cx="4831244" cy="683944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MIN AND MAXIMUN CAPACITY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11</a:t>
            </a:fld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1" y="1381472"/>
            <a:ext cx="5712394" cy="42842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01" y="1397729"/>
            <a:ext cx="5709797" cy="4282348"/>
          </a:xfrm>
          <a:prstGeom prst="rect">
            <a:avLst/>
          </a:prstGeom>
        </p:spPr>
      </p:pic>
      <p:sp>
        <p:nvSpPr>
          <p:cNvPr id="10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36681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rgbClr val="00194C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rgbClr val="00194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53" y="83068"/>
            <a:ext cx="4932194" cy="76191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SIGNAL TO NOISE RATIO (SNR)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12</a:t>
            </a:fld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50" y="1146191"/>
            <a:ext cx="6946878" cy="52101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2" y="534563"/>
            <a:ext cx="5209948" cy="776426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MAXIMUN AND MINIMUN SNR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13</a:t>
            </a:fld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5" y="1769593"/>
            <a:ext cx="5552645" cy="41644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1" y="1769593"/>
            <a:ext cx="5554174" cy="416563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7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6" y="163773"/>
            <a:ext cx="2032618" cy="776426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LATENCY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14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43" y="1207402"/>
            <a:ext cx="6865264" cy="514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4" y="464024"/>
            <a:ext cx="8330184" cy="776426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ACCEPTED AND REJECTED CONNECTIONS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15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4" y="1611087"/>
            <a:ext cx="5778221" cy="43336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09" y="1611087"/>
            <a:ext cx="5778221" cy="433366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127825" y="6033184"/>
            <a:ext cx="606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Connections were rejected because no path was available or the bit rate was 0.</a:t>
            </a:r>
          </a:p>
        </p:txBody>
      </p:sp>
    </p:spTree>
    <p:extLst>
      <p:ext uri="{BB962C8B-B14F-4D97-AF65-F5344CB8AC3E}">
        <p14:creationId xmlns:p14="http://schemas.microsoft.com/office/powerpoint/2010/main" val="146406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646798"/>
            <a:ext cx="3638288" cy="635833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BLOCKING EVENTS 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16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4" y="877896"/>
            <a:ext cx="6687186" cy="501538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37026" y="1643896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17292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17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38530" y="202342"/>
            <a:ext cx="8330184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PER- LINK CAPACITY </a:t>
            </a:r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8" y="707264"/>
            <a:ext cx="11384897" cy="56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18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9472" y="207822"/>
            <a:ext cx="3769446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SPECTRAL OCCUPATION PER LINE 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" y="732306"/>
            <a:ext cx="11207476" cy="56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FULL_NETWORK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19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27" y="2019811"/>
            <a:ext cx="5695971" cy="427197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530" y="1491639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Fixed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4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71" y="722495"/>
            <a:ext cx="7342622" cy="1215566"/>
          </a:xfrm>
        </p:spPr>
        <p:txBody>
          <a:bodyPr rtlCol="0"/>
          <a:lstStyle/>
          <a:p>
            <a:pPr rtl="0"/>
            <a:r>
              <a:rPr lang="es-ES" dirty="0" smtClean="0"/>
              <a:t>INDEX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76" y="1955025"/>
            <a:ext cx="6377423" cy="4766450"/>
          </a:xfrm>
        </p:spPr>
        <p:txBody>
          <a:bodyPr rtlCol="0">
            <a:normAutofit fontScale="77500" lnSpcReduction="20000"/>
          </a:bodyPr>
          <a:lstStyle/>
          <a:p>
            <a:pPr lvl="0" rtl="0"/>
            <a:r>
              <a:rPr lang="en-US" sz="2600" dirty="0" smtClean="0">
                <a:solidFill>
                  <a:srgbClr val="080808"/>
                </a:solidFill>
              </a:rPr>
              <a:t>Scenarios Evaluated</a:t>
            </a:r>
          </a:p>
          <a:p>
            <a:pPr marL="0" lvl="0" indent="0" rtl="0">
              <a:buNone/>
            </a:pPr>
            <a:r>
              <a:rPr lang="en-US" sz="2600" dirty="0" smtClean="0">
                <a:solidFill>
                  <a:srgbClr val="080808"/>
                </a:solidFill>
              </a:rPr>
              <a:t>	- Single Matrix Scenario</a:t>
            </a:r>
          </a:p>
          <a:p>
            <a:pPr marL="0" lvl="0" indent="0" rtl="0">
              <a:buNone/>
            </a:pPr>
            <a:r>
              <a:rPr lang="en-US" sz="2600" dirty="0" smtClean="0">
                <a:solidFill>
                  <a:srgbClr val="080808"/>
                </a:solidFill>
              </a:rPr>
              <a:t>		</a:t>
            </a:r>
            <a:r>
              <a:rPr lang="en-US" sz="2000" dirty="0" smtClean="0">
                <a:solidFill>
                  <a:srgbClr val="080808"/>
                </a:solidFill>
              </a:rPr>
              <a:t>1</a:t>
            </a:r>
            <a:r>
              <a:rPr lang="en-US" sz="2300" dirty="0" smtClean="0">
                <a:solidFill>
                  <a:srgbClr val="080808"/>
                </a:solidFill>
              </a:rPr>
              <a:t>.</a:t>
            </a:r>
            <a:r>
              <a:rPr lang="en-US" sz="2000" dirty="0" smtClean="0">
                <a:solidFill>
                  <a:srgbClr val="080808"/>
                </a:solidFill>
              </a:rPr>
              <a:t> Network</a:t>
            </a:r>
          </a:p>
          <a:p>
            <a:pPr marL="0" lvl="0" indent="0" rtl="0">
              <a:buNone/>
            </a:pPr>
            <a:r>
              <a:rPr lang="en-US" sz="2000" dirty="0">
                <a:solidFill>
                  <a:srgbClr val="080808"/>
                </a:solidFill>
              </a:rPr>
              <a:t>	</a:t>
            </a:r>
            <a:r>
              <a:rPr lang="en-US" sz="2000" dirty="0" smtClean="0">
                <a:solidFill>
                  <a:srgbClr val="080808"/>
                </a:solidFill>
              </a:rPr>
              <a:t>	2. </a:t>
            </a:r>
            <a:r>
              <a:rPr lang="en-US" sz="2000" dirty="0" err="1" smtClean="0">
                <a:solidFill>
                  <a:srgbClr val="080808"/>
                </a:solidFill>
              </a:rPr>
              <a:t>Full_Network</a:t>
            </a:r>
            <a:endParaRPr lang="en-US" sz="2000" dirty="0" smtClean="0">
              <a:solidFill>
                <a:srgbClr val="080808"/>
              </a:solidFill>
            </a:endParaRPr>
          </a:p>
          <a:p>
            <a:pPr marL="0" lvl="0" indent="0" rtl="0">
              <a:buNone/>
            </a:pPr>
            <a:r>
              <a:rPr lang="en-US" sz="2000" dirty="0">
                <a:solidFill>
                  <a:srgbClr val="080808"/>
                </a:solidFill>
              </a:rPr>
              <a:t>	</a:t>
            </a:r>
            <a:r>
              <a:rPr lang="en-US" sz="2000" dirty="0" smtClean="0">
                <a:solidFill>
                  <a:srgbClr val="080808"/>
                </a:solidFill>
              </a:rPr>
              <a:t>	3. </a:t>
            </a:r>
            <a:r>
              <a:rPr lang="en-US" sz="2000" dirty="0" err="1" smtClean="0">
                <a:solidFill>
                  <a:srgbClr val="080808"/>
                </a:solidFill>
              </a:rPr>
              <a:t>Not_Full_Network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endParaRPr lang="es-ES" sz="2000" dirty="0">
              <a:solidFill>
                <a:srgbClr val="080808"/>
              </a:solidFill>
            </a:endParaRPr>
          </a:p>
          <a:p>
            <a:pPr marL="0" lvl="0" indent="0" rtl="0">
              <a:buNone/>
            </a:pPr>
            <a:r>
              <a:rPr lang="es-ES" sz="2600" dirty="0">
                <a:solidFill>
                  <a:srgbClr val="080808"/>
                </a:solidFill>
              </a:rPr>
              <a:t>	</a:t>
            </a:r>
            <a:r>
              <a:rPr lang="es-ES" sz="2600" dirty="0" smtClean="0">
                <a:solidFill>
                  <a:srgbClr val="080808"/>
                </a:solidFill>
              </a:rPr>
              <a:t>- </a:t>
            </a:r>
            <a:r>
              <a:rPr lang="en-US" sz="2600" dirty="0" smtClean="0">
                <a:solidFill>
                  <a:srgbClr val="080808"/>
                </a:solidFill>
              </a:rPr>
              <a:t>Congestion Scenario</a:t>
            </a:r>
          </a:p>
          <a:p>
            <a:pPr marL="0" lvl="0" indent="0">
              <a:buNone/>
            </a:pPr>
            <a:r>
              <a:rPr lang="en-US" sz="2600" dirty="0" smtClean="0">
                <a:solidFill>
                  <a:srgbClr val="080808"/>
                </a:solidFill>
              </a:rPr>
              <a:t>		</a:t>
            </a:r>
            <a:r>
              <a:rPr lang="en-US" sz="2000" dirty="0" smtClean="0">
                <a:solidFill>
                  <a:srgbClr val="080808"/>
                </a:solidFill>
              </a:rPr>
              <a:t>1</a:t>
            </a:r>
            <a:r>
              <a:rPr lang="en-US" sz="2000" dirty="0">
                <a:solidFill>
                  <a:srgbClr val="080808"/>
                </a:solidFill>
              </a:rPr>
              <a:t>. Network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080808"/>
                </a:solidFill>
              </a:rPr>
              <a:t>		2. </a:t>
            </a:r>
            <a:r>
              <a:rPr lang="en-US" sz="2000" dirty="0" err="1">
                <a:solidFill>
                  <a:srgbClr val="080808"/>
                </a:solidFill>
              </a:rPr>
              <a:t>Full_Network</a:t>
            </a:r>
            <a:endParaRPr lang="en-US" sz="2000" dirty="0">
              <a:solidFill>
                <a:srgbClr val="080808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080808"/>
                </a:solidFill>
              </a:rPr>
              <a:t>		3. </a:t>
            </a:r>
            <a:r>
              <a:rPr lang="en-US" sz="2000" dirty="0" err="1">
                <a:solidFill>
                  <a:srgbClr val="080808"/>
                </a:solidFill>
              </a:rPr>
              <a:t>Not_Full_Network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endParaRPr lang="es-ES" sz="2000" dirty="0" smtClean="0">
              <a:solidFill>
                <a:srgbClr val="080808"/>
              </a:solidFill>
            </a:endParaRPr>
          </a:p>
          <a:p>
            <a:r>
              <a:rPr lang="en-US" dirty="0" smtClean="0">
                <a:solidFill>
                  <a:srgbClr val="080808"/>
                </a:solidFill>
              </a:rPr>
              <a:t>Considerations</a:t>
            </a:r>
          </a:p>
          <a:p>
            <a:r>
              <a:rPr lang="en-US" dirty="0" smtClean="0">
                <a:solidFill>
                  <a:srgbClr val="080808"/>
                </a:solidFill>
              </a:rPr>
              <a:t>Transceiver Strategies</a:t>
            </a:r>
          </a:p>
          <a:p>
            <a:pPr lvl="0"/>
            <a:r>
              <a:rPr lang="en-US" dirty="0" smtClean="0">
                <a:solidFill>
                  <a:srgbClr val="080808"/>
                </a:solidFill>
              </a:rPr>
              <a:t>Results  </a:t>
            </a:r>
          </a:p>
          <a:p>
            <a:pPr lvl="1"/>
            <a:r>
              <a:rPr lang="en-US" dirty="0" smtClean="0">
                <a:solidFill>
                  <a:srgbClr val="080808"/>
                </a:solidFill>
              </a:rPr>
              <a:t>Single </a:t>
            </a:r>
            <a:r>
              <a:rPr lang="en-US" dirty="0">
                <a:solidFill>
                  <a:srgbClr val="080808"/>
                </a:solidFill>
              </a:rPr>
              <a:t>Matrix </a:t>
            </a:r>
            <a:r>
              <a:rPr lang="en-US" dirty="0" smtClean="0">
                <a:solidFill>
                  <a:srgbClr val="080808"/>
                </a:solidFill>
              </a:rPr>
              <a:t>Scenario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80808"/>
                </a:solidFill>
              </a:rPr>
              <a:t>Congestion Scenario</a:t>
            </a:r>
          </a:p>
          <a:p>
            <a:pPr marL="273050" lvl="1" indent="-273050">
              <a:lnSpc>
                <a:spcPct val="120000"/>
              </a:lnSpc>
              <a:tabLst>
                <a:tab pos="177800" algn="l"/>
              </a:tabLst>
            </a:pPr>
            <a:r>
              <a:rPr lang="en-US" sz="2600" dirty="0" smtClean="0">
                <a:solidFill>
                  <a:srgbClr val="080808"/>
                </a:solidFill>
              </a:rPr>
              <a:t>Recommendations for future tests.</a:t>
            </a:r>
          </a:p>
          <a:p>
            <a:pPr lvl="1"/>
            <a:endParaRPr lang="en-US" dirty="0">
              <a:solidFill>
                <a:srgbClr val="080808"/>
              </a:solidFill>
            </a:endParaRPr>
          </a:p>
          <a:p>
            <a:pPr lvl="1"/>
            <a:endParaRPr lang="en-US" dirty="0">
              <a:solidFill>
                <a:srgbClr val="080808"/>
              </a:solidFill>
            </a:endParaRPr>
          </a:p>
          <a:p>
            <a:endParaRPr lang="en-US" dirty="0">
              <a:solidFill>
                <a:srgbClr val="080808"/>
              </a:solidFill>
            </a:endParaRPr>
          </a:p>
          <a:p>
            <a:pPr marL="0" lvl="0" indent="0" rtl="0">
              <a:buNone/>
            </a:pPr>
            <a:endParaRPr lang="en-US" dirty="0" smtClean="0"/>
          </a:p>
          <a:p>
            <a:pPr marL="0" lvl="0" indent="0" rtl="0">
              <a:buNone/>
            </a:pPr>
            <a:endParaRPr lang="en-US" dirty="0" smtClean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9" y="0"/>
            <a:ext cx="5588001" cy="6858000"/>
          </a:xfrm>
          <a:ln>
            <a:solidFill>
              <a:srgbClr val="00B0F0"/>
            </a:solidFill>
          </a:ln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FULL_NETWORK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20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530" y="1503495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Flexible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4" y="2019717"/>
            <a:ext cx="5611894" cy="420892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26" y="2019717"/>
            <a:ext cx="5611895" cy="42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FULL_NETWORK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21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530" y="1548478"/>
            <a:ext cx="9211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Shannon (Theoretical)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26" y="2019717"/>
            <a:ext cx="5687339" cy="42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22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33812" y="304161"/>
            <a:ext cx="7249625" cy="733847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 smtClean="0"/>
              <a:t>TOTAL AND AVERAGE CAPACITY</a:t>
            </a:r>
            <a:endParaRPr lang="es-ES" sz="2800" b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4" y="1391865"/>
            <a:ext cx="5656174" cy="42421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6" y="1391865"/>
            <a:ext cx="5656174" cy="424213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071083" y="2480129"/>
            <a:ext cx="76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11.62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503865" y="3070746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8.759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699716" y="1571767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603673" y="1571767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963072" y="2640053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7383437" y="4385481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1" y="379484"/>
            <a:ext cx="4831244" cy="683944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MIN AND MAXIMUN CAPACITY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23</a:t>
            </a:fld>
            <a:endParaRPr lang="es-ES" dirty="0"/>
          </a:p>
        </p:txBody>
      </p:sp>
      <p:sp>
        <p:nvSpPr>
          <p:cNvPr id="10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36681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rgbClr val="00194C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rgbClr val="00194C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0" y="1306774"/>
            <a:ext cx="5700215" cy="42751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83" y="1306774"/>
            <a:ext cx="5700215" cy="42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1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98" y="0"/>
            <a:ext cx="8330184" cy="76191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SIGNAL TO NOISE RATIO (SNR)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24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87" y="1108881"/>
            <a:ext cx="6751100" cy="50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9" y="464023"/>
            <a:ext cx="8330184" cy="50347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MAXIMUN AND MINIMUN SNR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25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1" y="1480722"/>
            <a:ext cx="5728562" cy="42964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37" y="1480723"/>
            <a:ext cx="5728561" cy="42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1" y="423080"/>
            <a:ext cx="2028070" cy="546483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LATENCY</a:t>
            </a:r>
            <a:endParaRPr lang="es-ES" sz="32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26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82" y="969563"/>
            <a:ext cx="7151427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92" y="-12151"/>
            <a:ext cx="8330184" cy="776426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ACCEPTED AND REJECTED CONNECTIONS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27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6127825" y="5613179"/>
            <a:ext cx="606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Connections were rejected because no path was available or the bit rate was 0.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58" y="1300286"/>
            <a:ext cx="5676571" cy="42574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25" y="1279141"/>
            <a:ext cx="5704764" cy="42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646798"/>
            <a:ext cx="3638288" cy="635833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BLOCKING EVENTS 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28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237026" y="1643896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connection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59" y="1156998"/>
            <a:ext cx="6469038" cy="48517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29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38530" y="202342"/>
            <a:ext cx="8330184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PER- LINK CAPACITY 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64" y="736225"/>
            <a:ext cx="11316658" cy="56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Marcador de posición de imagen 58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513" y="3542621"/>
            <a:ext cx="6787487" cy="3315379"/>
          </a:xfrm>
        </p:spPr>
      </p:pic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68" y="1084001"/>
            <a:ext cx="4656551" cy="941773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sz="4000" dirty="0" smtClean="0">
                <a:solidFill>
                  <a:srgbClr val="00194C"/>
                </a:solidFill>
              </a:rPr>
              <a:t>SCENARIOS EVALUATED</a:t>
            </a:r>
            <a:endParaRPr lang="en-US" sz="4000" b="0" dirty="0">
              <a:solidFill>
                <a:srgbClr val="00194C"/>
              </a:solidFill>
            </a:endParaRP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9" y="2689422"/>
            <a:ext cx="6703716" cy="3610301"/>
          </a:xfrm>
        </p:spPr>
        <p:txBody>
          <a:bodyPr rtlCol="0">
            <a:normAutofit fontScale="92500"/>
          </a:bodyPr>
          <a:lstStyle/>
          <a:p>
            <a:pPr lvl="0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Single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Matrix Scenario</a:t>
            </a:r>
          </a:p>
          <a:p>
            <a:pPr marL="0" indent="0">
              <a:lnSpc>
                <a:spcPct val="110000"/>
              </a:lnSpc>
              <a:buClr>
                <a:schemeClr val="accent2"/>
              </a:buClr>
              <a:buNone/>
            </a:pPr>
            <a:r>
              <a:rPr lang="en-US" dirty="0"/>
              <a:t>For a given value of M, fix the number of Monte Carlo runs for which the distributions of the metrics are stable (executing other Monte Carlo runs, the distribution does not change).</a:t>
            </a:r>
          </a:p>
          <a:p>
            <a:pPr lvl="0" algn="just"/>
            <a:r>
              <a:rPr lang="en-US" b="1" dirty="0" smtClean="0">
                <a:solidFill>
                  <a:schemeClr val="tx1">
                    <a:lumMod val="50000"/>
                  </a:schemeClr>
                </a:solidFill>
              </a:rPr>
              <a:t>Congestion Scenario</a:t>
            </a:r>
            <a:endParaRPr lang="en-US" dirty="0"/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US" dirty="0"/>
              <a:t>In this scenario, the traffic generated by the matrix will increase by an integer M. </a:t>
            </a:r>
            <a:r>
              <a:rPr lang="en-US" dirty="0" smtClean="0"/>
              <a:t>Therefore, </a:t>
            </a:r>
            <a:r>
              <a:rPr lang="en-US" dirty="0"/>
              <a:t>the bit rate requested by each pair of nodes is given by M*100 </a:t>
            </a:r>
            <a:r>
              <a:rPr lang="en-US" dirty="0" err="1"/>
              <a:t>Gbps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2" y="1920583"/>
            <a:ext cx="4963044" cy="847876"/>
          </a:xfrm>
          <a:prstGeom prst="rect">
            <a:avLst/>
          </a:prstGeom>
        </p:spPr>
      </p:pic>
      <p:sp>
        <p:nvSpPr>
          <p:cNvPr id="8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36681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30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9472" y="207822"/>
            <a:ext cx="3769446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SPECTRAL OCCUPATION PER LINE </a:t>
            </a:r>
            <a:endParaRPr lang="en-U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7" y="732306"/>
            <a:ext cx="11207476" cy="56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882744"/>
            <a:ext cx="4465482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NOT_</a:t>
            </a:r>
            <a:r>
              <a:rPr lang="es-ES" b="1" spc="0" dirty="0" smtClean="0">
                <a:solidFill>
                  <a:srgbClr val="FFC000"/>
                </a:solidFill>
              </a:rPr>
              <a:t>F</a:t>
            </a:r>
            <a:r>
              <a:rPr lang="es-ES" b="1" i="1" spc="0" dirty="0" smtClean="0">
                <a:solidFill>
                  <a:srgbClr val="FFC000"/>
                </a:solidFill>
              </a:rPr>
              <a:t>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31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4882" y="1460938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Fixed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34" y="2019717"/>
            <a:ext cx="5704764" cy="42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32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530" y="1619607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Flexible Rate -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 Matrix for 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147429"/>
            <a:ext cx="5611894" cy="42089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97" y="2147428"/>
            <a:ext cx="5637857" cy="4228393"/>
          </a:xfrm>
          <a:prstGeom prst="rect">
            <a:avLst/>
          </a:prstGeom>
        </p:spPr>
      </p:pic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25138"/>
            <a:ext cx="4465482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NOT_</a:t>
            </a:r>
            <a:r>
              <a:rPr lang="es-ES" b="1" spc="0" dirty="0" smtClean="0">
                <a:solidFill>
                  <a:srgbClr val="FFC000"/>
                </a:solidFill>
              </a:rPr>
              <a:t>F</a:t>
            </a:r>
            <a:r>
              <a:rPr lang="es-ES" b="1" i="1" spc="0" dirty="0" smtClean="0">
                <a:solidFill>
                  <a:srgbClr val="FFC000"/>
                </a:solidFill>
              </a:rPr>
              <a:t>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33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530" y="1548478"/>
            <a:ext cx="877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Shannon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(Theoretical) 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 - </a:t>
            </a:r>
            <a:r>
              <a:rPr lang="es-VE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35" y="2022178"/>
            <a:ext cx="5704764" cy="4278573"/>
          </a:xfrm>
          <a:prstGeom prst="rect">
            <a:avLst/>
          </a:prstGeom>
        </p:spPr>
      </p:pic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967657"/>
            <a:ext cx="4465482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NOT_</a:t>
            </a:r>
            <a:r>
              <a:rPr lang="es-ES" b="1" spc="0" dirty="0" smtClean="0">
                <a:solidFill>
                  <a:srgbClr val="FFC000"/>
                </a:solidFill>
              </a:rPr>
              <a:t>F</a:t>
            </a:r>
            <a:r>
              <a:rPr lang="es-ES" b="1" i="1" spc="0" dirty="0" smtClean="0">
                <a:solidFill>
                  <a:srgbClr val="FFC000"/>
                </a:solidFill>
              </a:rPr>
              <a:t>ULL_NETWORK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9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34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15701" y="464024"/>
            <a:ext cx="5079631" cy="43750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 smtClean="0"/>
              <a:t>TOTAL AND AVERAGE CAPACITY</a:t>
            </a:r>
            <a:endParaRPr lang="es-ES" sz="28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53" y="1364773"/>
            <a:ext cx="5662949" cy="42472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4" y="1378420"/>
            <a:ext cx="5652837" cy="423962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9028427" y="2626405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641137" y="1559381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379322" y="4361945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16156" y="2472516"/>
            <a:ext cx="76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11.672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529489" y="3075292"/>
            <a:ext cx="63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8.825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601909" y="1586677"/>
            <a:ext cx="72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16.000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81" y="379484"/>
            <a:ext cx="4831244" cy="683944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MIN AND MAXIMUN CAPACITY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35</a:t>
            </a:fld>
            <a:endParaRPr lang="es-ES" dirty="0"/>
          </a:p>
        </p:txBody>
      </p:sp>
      <p:sp>
        <p:nvSpPr>
          <p:cNvPr id="10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36681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rgbClr val="00194C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rgbClr val="00194C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1" y="1413583"/>
            <a:ext cx="5778334" cy="43337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0" y="1413583"/>
            <a:ext cx="5739773" cy="43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98" y="0"/>
            <a:ext cx="8330184" cy="76191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SIGNAL TO NOISE RATIO (SNR)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36</a:t>
            </a:fld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37" y="869939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1" y="436727"/>
            <a:ext cx="8330184" cy="503471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MAXIMUN AND MINIMUN SNR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37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2" y="1450233"/>
            <a:ext cx="5669158" cy="42518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60" y="1450233"/>
            <a:ext cx="5669158" cy="42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1" y="423080"/>
            <a:ext cx="2028070" cy="546483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LATENCY</a:t>
            </a:r>
            <a:endParaRPr lang="es-ES" sz="32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38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969563"/>
            <a:ext cx="7315215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01" y="191069"/>
            <a:ext cx="8330184" cy="776426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 smtClean="0"/>
              <a:t>ACCEPTED AND REJECTED CONNECTIONS</a:t>
            </a:r>
            <a:endParaRPr lang="es-ES" sz="2800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6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Comentarios e instrucciones de edición de plantilla</a:t>
            </a:r>
            <a:endParaRPr lang="es-ES" sz="6000" u="sng" dirty="0">
              <a:solidFill>
                <a:schemeClr val="bg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39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6127825" y="5773874"/>
            <a:ext cx="6064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Connections were rejected because no path was available or the bit rate was 0.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3" y="1354975"/>
            <a:ext cx="5768454" cy="43263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7" y="1346751"/>
            <a:ext cx="5779420" cy="433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7057" y="122385"/>
            <a:ext cx="5475600" cy="781188"/>
          </a:xfrm>
        </p:spPr>
        <p:txBody>
          <a:bodyPr rtlCol="0"/>
          <a:lstStyle/>
          <a:p>
            <a:pPr rtl="0"/>
            <a:r>
              <a:rPr lang="es-ES" dirty="0" smtClean="0"/>
              <a:t>NETWORK </a:t>
            </a:r>
            <a:r>
              <a:rPr lang="es-VE" dirty="0" smtClean="0"/>
              <a:t>CHARACTERISTICS</a:t>
            </a:r>
            <a:endParaRPr lang="en-US" dirty="0"/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057" y="1048562"/>
            <a:ext cx="5649955" cy="5307788"/>
          </a:xfrm>
        </p:spPr>
        <p:txBody>
          <a:bodyPr rtlCol="0">
            <a:noAutofit/>
          </a:bodyPr>
          <a:lstStyle/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sz="1800" dirty="0" smtClean="0"/>
              <a:t>These scenarios </a:t>
            </a:r>
            <a:r>
              <a:rPr lang="en-US" sz="1800" dirty="0"/>
              <a:t>has been applied to 3 different network </a:t>
            </a:r>
            <a:r>
              <a:rPr lang="en-US" sz="1800" dirty="0" smtClean="0"/>
              <a:t>definitions, </a:t>
            </a:r>
            <a:r>
              <a:rPr lang="en-US" sz="1800" dirty="0"/>
              <a:t>which are presented in the following </a:t>
            </a:r>
            <a:r>
              <a:rPr lang="en-US" sz="1800" i="1" dirty="0" err="1" smtClean="0"/>
              <a:t>json</a:t>
            </a:r>
            <a:r>
              <a:rPr lang="en-US" sz="1800" dirty="0" smtClean="0"/>
              <a:t> files.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lang="es-ES" sz="1800" b="1" dirty="0" err="1" smtClean="0">
                <a:solidFill>
                  <a:srgbClr val="FFC000"/>
                </a:solidFill>
              </a:rPr>
              <a:t>Networks.json</a:t>
            </a:r>
            <a:endParaRPr lang="es-ES" sz="1800" b="1" dirty="0" smtClean="0">
              <a:solidFill>
                <a:srgbClr val="FFC000"/>
              </a:solidFill>
            </a:endParaRPr>
          </a:p>
          <a:p>
            <a:pPr marL="900113" indent="0">
              <a:lnSpc>
                <a:spcPct val="100000"/>
              </a:lnSpc>
              <a:buClr>
                <a:schemeClr val="accent2"/>
              </a:buClr>
              <a:buNone/>
              <a:tabLst>
                <a:tab pos="804863" algn="l"/>
              </a:tabLst>
            </a:pPr>
            <a:r>
              <a:rPr lang="es-ES" sz="1800" b="1" dirty="0">
                <a:solidFill>
                  <a:srgbClr val="FFC000"/>
                </a:solidFill>
              </a:rPr>
              <a:t>	</a:t>
            </a:r>
            <a:r>
              <a:rPr lang="es-ES" sz="1800" dirty="0" smtClean="0">
                <a:solidFill>
                  <a:srgbClr val="FFC000"/>
                </a:solidFill>
              </a:rPr>
              <a:t>-</a:t>
            </a:r>
            <a:r>
              <a:rPr lang="es-ES" sz="1800" b="1" dirty="0" smtClean="0">
                <a:solidFill>
                  <a:srgbClr val="FFC000"/>
                </a:solidFill>
              </a:rPr>
              <a:t> </a:t>
            </a:r>
            <a:r>
              <a:rPr lang="en-US" sz="1800" dirty="0" smtClean="0">
                <a:solidFill>
                  <a:srgbClr val="FFC000"/>
                </a:solidFill>
              </a:rPr>
              <a:t>Connected Nodes</a:t>
            </a:r>
          </a:p>
          <a:p>
            <a:pPr marL="900113" indent="0">
              <a:lnSpc>
                <a:spcPct val="100000"/>
              </a:lnSpc>
              <a:buClr>
                <a:schemeClr val="accent2"/>
              </a:buClr>
              <a:buNone/>
              <a:tabLst>
                <a:tab pos="804863" algn="l"/>
              </a:tabLst>
            </a:pPr>
            <a:r>
              <a:rPr lang="es-ES" sz="1800" dirty="0" smtClean="0">
                <a:solidFill>
                  <a:srgbClr val="FFC000"/>
                </a:solidFill>
              </a:rPr>
              <a:t>	- </a:t>
            </a:r>
            <a:r>
              <a:rPr lang="en-US" sz="1800" dirty="0" smtClean="0">
                <a:solidFill>
                  <a:srgbClr val="FFC000"/>
                </a:solidFill>
              </a:rPr>
              <a:t>Position of the nodes</a:t>
            </a:r>
          </a:p>
          <a:p>
            <a:pPr rtl="0">
              <a:lnSpc>
                <a:spcPct val="100000"/>
              </a:lnSpc>
              <a:buClr>
                <a:schemeClr val="accent2"/>
              </a:buClr>
            </a:pPr>
            <a:r>
              <a:rPr lang="es-ES" sz="1800" b="1" dirty="0" err="1" smtClean="0">
                <a:solidFill>
                  <a:srgbClr val="FFC000"/>
                </a:solidFill>
              </a:rPr>
              <a:t>Full_Network.json</a:t>
            </a:r>
            <a:endParaRPr lang="es-ES" sz="1800" b="1" dirty="0" smtClean="0">
              <a:solidFill>
                <a:srgbClr val="FFC000"/>
              </a:solidFill>
            </a:endParaRP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Connected Nodes</a:t>
            </a: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Position of the nodes</a:t>
            </a: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Switching Matrix with the full channels available </a:t>
            </a:r>
          </a:p>
          <a:p>
            <a:pPr rtl="0">
              <a:lnSpc>
                <a:spcPct val="100000"/>
              </a:lnSpc>
              <a:buClr>
                <a:schemeClr val="accent2"/>
              </a:buClr>
            </a:pPr>
            <a:r>
              <a:rPr lang="es-ES" sz="1800" b="1" dirty="0" err="1" smtClean="0">
                <a:solidFill>
                  <a:srgbClr val="FFC000"/>
                </a:solidFill>
              </a:rPr>
              <a:t>Non_full_network.json</a:t>
            </a:r>
            <a:endParaRPr lang="es-ES" sz="1800" b="1" dirty="0" smtClean="0">
              <a:solidFill>
                <a:srgbClr val="FFC000"/>
              </a:solidFill>
            </a:endParaRP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Connected Nodes</a:t>
            </a: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Position of the nodes</a:t>
            </a: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r>
              <a:rPr lang="en-US" dirty="0" smtClean="0">
                <a:solidFill>
                  <a:srgbClr val="FFC000"/>
                </a:solidFill>
              </a:rPr>
              <a:t>Switching Matrix with not full channel available</a:t>
            </a:r>
          </a:p>
          <a:p>
            <a:pPr lvl="2">
              <a:lnSpc>
                <a:spcPct val="100000"/>
              </a:lnSpc>
              <a:buClr>
                <a:schemeClr val="accent2"/>
              </a:buClr>
              <a:buFontTx/>
              <a:buChar char="-"/>
            </a:pP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10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36681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5817012" y="1552815"/>
            <a:ext cx="5852172" cy="4803535"/>
            <a:chOff x="5817012" y="1179458"/>
            <a:chExt cx="5852172" cy="480353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012" y="1179458"/>
              <a:ext cx="5852172" cy="4389129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5817012" y="5582883"/>
              <a:ext cx="5639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VE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</a:t>
              </a:r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Topology</a:t>
              </a:r>
              <a:endPara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22385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26" y="646798"/>
            <a:ext cx="3638288" cy="635833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BLOCKING EVENTS </a:t>
            </a:r>
            <a:endParaRPr lang="es-ES" sz="28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992BF91-1CA4-4DA0-9289-475AF6F142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t>40</a:t>
            </a:fld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237026" y="1643896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connection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4" y="871038"/>
            <a:ext cx="6969472" cy="52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41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38530" y="202342"/>
            <a:ext cx="8330184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PER- LINK CAPACITY </a:t>
            </a:r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0" y="707264"/>
            <a:ext cx="11384898" cy="56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42</a:t>
            </a:fld>
            <a:endParaRPr lang="es-ES" noProof="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9472" y="207822"/>
            <a:ext cx="3769446" cy="524484"/>
          </a:xfrm>
        </p:spPr>
        <p:txBody>
          <a:bodyPr anchor="ctr">
            <a:normAutofit/>
          </a:bodyPr>
          <a:lstStyle/>
          <a:p>
            <a:r>
              <a:rPr lang="es-VE" sz="2000" dirty="0" smtClean="0"/>
              <a:t>SPECTRAL OCCUPATION PER LINE </a:t>
            </a:r>
            <a:endParaRPr lang="en-US" sz="2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5" y="732306"/>
            <a:ext cx="11250315" cy="5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43</a:t>
            </a:fld>
            <a:endParaRPr lang="es-ES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347942" y="92975"/>
            <a:ext cx="72057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CONGESTION SCENARIO</a:t>
            </a:r>
            <a:endParaRPr lang="es-ES" sz="4000" b="0" dirty="0"/>
          </a:p>
        </p:txBody>
      </p:sp>
      <p:sp>
        <p:nvSpPr>
          <p:cNvPr id="11" name="Rectángulo 10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8"/>
          <p:cNvSpPr>
            <a:spLocks noGrp="1"/>
          </p:cNvSpPr>
          <p:nvPr>
            <p:ph type="title"/>
          </p:nvPr>
        </p:nvSpPr>
        <p:spPr>
          <a:xfrm>
            <a:off x="624565" y="1447639"/>
            <a:ext cx="3400957" cy="446553"/>
          </a:xfrm>
        </p:spPr>
        <p:txBody>
          <a:bodyPr>
            <a:noAutofit/>
          </a:bodyPr>
          <a:lstStyle/>
          <a:p>
            <a:r>
              <a:rPr lang="es-VE" sz="2800" dirty="0" smtClean="0">
                <a:solidFill>
                  <a:srgbClr val="FFC000"/>
                </a:solidFill>
              </a:rPr>
              <a:t>CONSIDERATIONS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00050" y="2171700"/>
            <a:ext cx="11296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order to evaluate the impact of congestion on the network, the value of the M factor was assessed at 10 discrete values, ranging from 1 to 10. Each test was conducted 10 times, with the aim of estimating the metric at the conclusion of the test.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 err="1" smtClean="0">
                <a:solidFill>
                  <a:schemeClr val="bg1"/>
                </a:solidFill>
              </a:rPr>
              <a:t>json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files evaluated were once </a:t>
            </a:r>
            <a:r>
              <a:rPr lang="en-US" sz="2400" dirty="0" smtClean="0">
                <a:solidFill>
                  <a:schemeClr val="bg1"/>
                </a:solidFill>
              </a:rPr>
              <a:t>again </a:t>
            </a:r>
            <a:r>
              <a:rPr lang="en-US" sz="2400" i="1" dirty="0">
                <a:solidFill>
                  <a:srgbClr val="FFC000"/>
                </a:solidFill>
              </a:rPr>
              <a:t>Network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i="1" dirty="0" err="1">
                <a:solidFill>
                  <a:srgbClr val="FFC000"/>
                </a:solidFill>
              </a:rPr>
              <a:t>full_network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i="1" dirty="0" err="1">
                <a:solidFill>
                  <a:srgbClr val="FFC000"/>
                </a:solidFill>
              </a:rPr>
              <a:t>not_full_network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completed connections was set to 30. This means that the </a:t>
            </a:r>
            <a:r>
              <a:rPr lang="en-US" sz="2400" dirty="0" smtClean="0">
                <a:solidFill>
                  <a:schemeClr val="bg1"/>
                </a:solidFill>
              </a:rPr>
              <a:t>connection between </a:t>
            </a:r>
            <a:r>
              <a:rPr lang="en-US" sz="2400" dirty="0">
                <a:solidFill>
                  <a:schemeClr val="bg1"/>
                </a:solidFill>
              </a:rPr>
              <a:t>each pair of </a:t>
            </a:r>
            <a:r>
              <a:rPr lang="en-US" sz="2400" dirty="0" smtClean="0">
                <a:solidFill>
                  <a:schemeClr val="bg1"/>
                </a:solidFill>
              </a:rPr>
              <a:t>nodes in the Traffic Matrix </a:t>
            </a:r>
            <a:r>
              <a:rPr lang="en-US" sz="2400" dirty="0">
                <a:solidFill>
                  <a:schemeClr val="bg1"/>
                </a:solidFill>
              </a:rPr>
              <a:t>is saturated.</a:t>
            </a:r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44</a:t>
            </a:fld>
            <a:endParaRPr lang="es-ES" dirty="0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0" y="671278"/>
            <a:ext cx="7823512" cy="58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942974"/>
            <a:ext cx="9334500" cy="56007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45</a:t>
            </a:fld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11146971" y="15012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10194516" y="1409056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540</a:t>
            </a:r>
            <a:endParaRPr lang="en-US" sz="9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962106" y="2687072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378</a:t>
            </a:r>
            <a:endParaRPr lang="en-US" sz="9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758724" y="5074559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8</a:t>
            </a:r>
            <a:r>
              <a:rPr lang="en-US" sz="900" dirty="0" smtClean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8946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46</a:t>
            </a:fld>
            <a:endParaRPr lang="es-ES" noProof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622550"/>
            <a:ext cx="5810248" cy="3486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0" y="400045"/>
            <a:ext cx="5867409" cy="352044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84241" y="3942082"/>
            <a:ext cx="431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Capacity</a:t>
            </a:r>
            <a:endParaRPr lang="en-US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517945" y="219023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Average Minimum Capacity</a:t>
            </a:r>
            <a:endParaRPr lang="en-US" dirty="0">
              <a:solidFill>
                <a:srgbClr val="FFC000"/>
              </a:solidFill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11654788" y="2851458"/>
            <a:ext cx="464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458</a:t>
            </a:r>
            <a:endParaRPr lang="en-US" sz="8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665470" y="619833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646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49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47</a:t>
            </a:fld>
            <a:endParaRPr lang="es-ES" noProof="0" dirty="0"/>
          </a:p>
        </p:txBody>
      </p:sp>
      <p:sp>
        <p:nvSpPr>
          <p:cNvPr id="8" name="Rectángulo 7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48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4018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0" y="240186"/>
            <a:ext cx="5916283" cy="35497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1299371" y="20208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63" y="2879272"/>
            <a:ext cx="5795129" cy="3477078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7944" y="3866155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92025" y="2200215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Minimum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231259" y="461289"/>
            <a:ext cx="464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26.29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746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49</a:t>
            </a:fld>
            <a:endParaRPr lang="es-ES" noProof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93" y="405280"/>
            <a:ext cx="10007077" cy="6004246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0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sz="half" idx="13"/>
              </p:nvPr>
            </p:nvSpPr>
            <p:spPr>
              <a:xfrm>
                <a:off x="186636" y="1689666"/>
                <a:ext cx="6198748" cy="5168333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1800" dirty="0"/>
                  <a:t>A</a:t>
                </a:r>
                <a:r>
                  <a:rPr lang="en-US" sz="2000" dirty="0"/>
                  <a:t> </a:t>
                </a:r>
                <a:r>
                  <a:rPr lang="en-US" sz="1800" dirty="0"/>
                  <a:t>factor of M=4 was set to initialize the traffic matrix of each pair of nodes</a:t>
                </a:r>
                <a:r>
                  <a:rPr lang="en-US" sz="1800" dirty="0" smtClean="0"/>
                  <a:t>.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  <a:p>
                <a:pPr algn="just"/>
                <a:r>
                  <a:rPr lang="en-US" sz="1800" dirty="0" smtClean="0"/>
                  <a:t>A </a:t>
                </a:r>
                <a:r>
                  <a:rPr lang="en-US" sz="1800" dirty="0"/>
                  <a:t>total of 50 Monte Carlo runs were conducted to estimate each parameter evaluated in the network</a:t>
                </a:r>
                <a:r>
                  <a:rPr lang="en-US" sz="1800" dirty="0" smtClean="0"/>
                  <a:t>.</a:t>
                </a:r>
              </a:p>
              <a:p>
                <a:pPr marL="0" indent="0" algn="just">
                  <a:buNone/>
                </a:pPr>
                <a:endParaRPr lang="en-US" sz="1800" dirty="0" smtClean="0"/>
              </a:p>
              <a:p>
                <a:pPr algn="just"/>
                <a:r>
                  <a:rPr lang="en-US" sz="1800" dirty="0"/>
                  <a:t>As the </a:t>
                </a:r>
                <a:r>
                  <a:rPr lang="en-US" sz="1800" dirty="0" smtClean="0"/>
                  <a:t>file </a:t>
                </a:r>
                <a:r>
                  <a:rPr lang="en-US" sz="1800" i="1" dirty="0" err="1" smtClean="0">
                    <a:solidFill>
                      <a:srgbClr val="FFC000"/>
                    </a:solidFill>
                  </a:rPr>
                  <a:t>Networks.json</a:t>
                </a:r>
                <a:r>
                  <a:rPr lang="en-US" sz="1800" dirty="0" smtClean="0"/>
                  <a:t> lacked </a:t>
                </a:r>
                <a:r>
                  <a:rPr lang="en-US" sz="1800" dirty="0"/>
                  <a:t>the switching matrix, the emulator (code) proceeded to create one for each </a:t>
                </a:r>
                <a:r>
                  <a:rPr lang="en-US" sz="1800" dirty="0" smtClean="0"/>
                  <a:t>mode. For the cases of </a:t>
                </a:r>
                <a:r>
                  <a:rPr lang="en-US" sz="1800" i="1" dirty="0" err="1" smtClean="0">
                    <a:solidFill>
                      <a:srgbClr val="FFC000"/>
                    </a:solidFill>
                  </a:rPr>
                  <a:t>full_netwrok.json</a:t>
                </a:r>
                <a:r>
                  <a:rPr lang="en-US" sz="1800" dirty="0" smtClean="0"/>
                  <a:t> and </a:t>
                </a:r>
                <a:r>
                  <a:rPr lang="en-US" sz="1800" i="1" dirty="0" err="1" smtClean="0">
                    <a:solidFill>
                      <a:srgbClr val="FFC000"/>
                    </a:solidFill>
                  </a:rPr>
                  <a:t>not_full_network.json</a:t>
                </a:r>
                <a:r>
                  <a:rPr lang="en-US" sz="1800" dirty="0" smtClean="0"/>
                  <a:t> files</a:t>
                </a:r>
                <a:r>
                  <a:rPr lang="en-US" sz="1800" dirty="0"/>
                  <a:t>, the switching matrix was already pre-defined, therefore, the emulator operated on it</a:t>
                </a:r>
                <a:r>
                  <a:rPr lang="en-US" sz="1800" dirty="0" smtClean="0"/>
                  <a:t>.</a:t>
                </a:r>
              </a:p>
              <a:p>
                <a:pPr algn="just"/>
                <a:endParaRPr lang="en-US" sz="1800" dirty="0" smtClean="0"/>
              </a:p>
              <a:p>
                <a:pPr algn="just"/>
                <a:r>
                  <a:rPr lang="en-US" sz="1800" dirty="0"/>
                  <a:t>The number of </a:t>
                </a:r>
                <a:r>
                  <a:rPr lang="en-US" sz="1800" b="1" dirty="0"/>
                  <a:t>completed connections </a:t>
                </a:r>
                <a:r>
                  <a:rPr lang="en-US" sz="1800" dirty="0"/>
                  <a:t>was set to 30. This means that the connection between each pair of nodes in the Traffic Matrix </a:t>
                </a:r>
                <a:r>
                  <a:rPr lang="en-US" sz="1800" dirty="0" smtClean="0"/>
                  <a:t>has to be saturated.  </a:t>
                </a:r>
              </a:p>
              <a:p>
                <a:pPr marL="0" indent="0" algn="just">
                  <a:buNone/>
                </a:pPr>
                <a:r>
                  <a:rPr lang="en-US" sz="1800" b="1" dirty="0"/>
                  <a:t> </a:t>
                </a:r>
                <a:r>
                  <a:rPr lang="en-US" sz="1800" b="1" dirty="0" smtClean="0"/>
                  <a:t>   NOTE: Completed </a:t>
                </a:r>
                <a:r>
                  <a:rPr lang="en-US" sz="1800" b="1" dirty="0"/>
                  <a:t>connections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n-US" sz="1800" b="1" dirty="0" smtClean="0"/>
                  <a:t>Accepted connections</a:t>
                </a:r>
                <a:endParaRPr lang="en-US" sz="1800" dirty="0"/>
              </a:p>
              <a:p>
                <a:pPr algn="just"/>
                <a:endParaRPr lang="en-US" sz="18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xfrm>
                <a:off x="186636" y="1689666"/>
                <a:ext cx="6198748" cy="5168333"/>
              </a:xfrm>
              <a:blipFill>
                <a:blip r:embed="rId2"/>
                <a:stretch>
                  <a:fillRect l="-689" t="-708" r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arcador de número de diapositiva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</a:t>
            </a:fld>
            <a:endParaRPr lang="es-ES" noProof="0" dirty="0"/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95965" y="1024239"/>
            <a:ext cx="3400957" cy="446553"/>
          </a:xfrm>
        </p:spPr>
        <p:txBody>
          <a:bodyPr>
            <a:noAutofit/>
          </a:bodyPr>
          <a:lstStyle/>
          <a:p>
            <a:r>
              <a:rPr lang="es-VE" sz="2000" dirty="0" smtClean="0"/>
              <a:t>CONSIDERATIONS</a:t>
            </a:r>
            <a:endParaRPr lang="en-US" sz="2000" dirty="0"/>
          </a:p>
        </p:txBody>
      </p:sp>
      <p:sp>
        <p:nvSpPr>
          <p:cNvPr id="10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934136" y="122385"/>
            <a:ext cx="1257864" cy="58477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rtl="0"/>
            <a:r>
              <a:rPr lang="es-ES" sz="32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OON</a:t>
            </a:r>
            <a:endParaRPr lang="es-E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Marcador de texto 10"/>
          <p:cNvSpPr>
            <a:spLocks noGrp="1"/>
          </p:cNvSpPr>
          <p:nvPr>
            <p:ph type="body" idx="1"/>
          </p:nvPr>
        </p:nvSpPr>
        <p:spPr>
          <a:xfrm>
            <a:off x="395965" y="24178"/>
            <a:ext cx="5475290" cy="781188"/>
          </a:xfrm>
        </p:spPr>
        <p:txBody>
          <a:bodyPr>
            <a:normAutofit/>
          </a:bodyPr>
          <a:lstStyle/>
          <a:p>
            <a:r>
              <a:rPr lang="es-ES" sz="2400" dirty="0"/>
              <a:t>SINGLE TRAFFIC MATRIX SCENARIO</a:t>
            </a:r>
            <a:endParaRPr lang="en-US" sz="2400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642514"/>
              </p:ext>
            </p:extLst>
          </p:nvPr>
        </p:nvGraphicFramePr>
        <p:xfrm>
          <a:off x="6594712" y="1742996"/>
          <a:ext cx="5292486" cy="357751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8952">
                  <a:extLst>
                    <a:ext uri="{9D8B030D-6E8A-4147-A177-3AD203B41FA5}">
                      <a16:colId xmlns:a16="http://schemas.microsoft.com/office/drawing/2014/main" val="4042288952"/>
                    </a:ext>
                  </a:extLst>
                </a:gridCol>
                <a:gridCol w="1539372">
                  <a:extLst>
                    <a:ext uri="{9D8B030D-6E8A-4147-A177-3AD203B41FA5}">
                      <a16:colId xmlns:a16="http://schemas.microsoft.com/office/drawing/2014/main" val="3895652506"/>
                    </a:ext>
                  </a:extLst>
                </a:gridCol>
                <a:gridCol w="1764162">
                  <a:extLst>
                    <a:ext uri="{9D8B030D-6E8A-4147-A177-3AD203B41FA5}">
                      <a16:colId xmlns:a16="http://schemas.microsoft.com/office/drawing/2014/main" val="4155420805"/>
                    </a:ext>
                  </a:extLst>
                </a:gridCol>
              </a:tblGrid>
              <a:tr h="750021"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FILES</a:t>
                      </a:r>
                      <a:endParaRPr lang="en-US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NUMBER</a:t>
                      </a:r>
                      <a:r>
                        <a:rPr lang="en-US" baseline="0" noProof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OF</a:t>
                      </a:r>
                      <a:r>
                        <a:rPr lang="en-US" noProof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CHANNELS</a:t>
                      </a:r>
                      <a:endParaRPr lang="en-US" noProof="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TRANSCEIVERS</a:t>
                      </a:r>
                    </a:p>
                    <a:p>
                      <a:pPr algn="ctr"/>
                      <a:r>
                        <a:rPr lang="es-VE" sz="1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STRATEGIES</a:t>
                      </a:r>
                      <a:endParaRPr lang="en-US" sz="1600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139070"/>
                  </a:ext>
                </a:extLst>
              </a:tr>
              <a:tr h="942499">
                <a:tc>
                  <a:txBody>
                    <a:bodyPr/>
                    <a:lstStyle/>
                    <a:p>
                      <a:pPr algn="ctr"/>
                      <a:r>
                        <a:rPr lang="es-VE" sz="1600" b="1" dirty="0" smtClean="0">
                          <a:solidFill>
                            <a:srgbClr val="080808"/>
                          </a:solidFill>
                        </a:rPr>
                        <a:t>Network.py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Fixed Rate</a:t>
                      </a:r>
                    </a:p>
                    <a:p>
                      <a:pPr algn="ctr"/>
                      <a:r>
                        <a:rPr lang="en-US" noProof="0" dirty="0" smtClean="0"/>
                        <a:t>Flexible</a:t>
                      </a:r>
                      <a:r>
                        <a:rPr lang="en-US" baseline="0" noProof="0" dirty="0" smtClean="0"/>
                        <a:t> Rate</a:t>
                      </a:r>
                      <a:endParaRPr lang="en-US" noProof="0" dirty="0" smtClean="0"/>
                    </a:p>
                    <a:p>
                      <a:pPr algn="ctr"/>
                      <a:r>
                        <a:rPr lang="en-US" noProof="0" dirty="0" smtClean="0"/>
                        <a:t>Shannon Rate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584437"/>
                  </a:ext>
                </a:extLst>
              </a:tr>
              <a:tr h="942499">
                <a:tc>
                  <a:txBody>
                    <a:bodyPr/>
                    <a:lstStyle/>
                    <a:p>
                      <a:pPr algn="ctr"/>
                      <a:r>
                        <a:rPr lang="es-VE" sz="1600" b="1" dirty="0" smtClean="0">
                          <a:solidFill>
                            <a:srgbClr val="080808"/>
                          </a:solidFill>
                        </a:rPr>
                        <a:t>Full_network.py</a:t>
                      </a:r>
                      <a:endParaRPr lang="en-US" sz="1600" b="1" dirty="0">
                        <a:solidFill>
                          <a:srgbClr val="080808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Fixed Rate</a:t>
                      </a:r>
                    </a:p>
                    <a:p>
                      <a:pPr algn="ctr"/>
                      <a:r>
                        <a:rPr lang="en-US" noProof="0" dirty="0" smtClean="0"/>
                        <a:t>Flexible</a:t>
                      </a:r>
                      <a:r>
                        <a:rPr lang="en-US" baseline="0" noProof="0" dirty="0" smtClean="0"/>
                        <a:t> Rate</a:t>
                      </a:r>
                      <a:endParaRPr lang="en-US" noProof="0" dirty="0" smtClean="0"/>
                    </a:p>
                    <a:p>
                      <a:pPr algn="ctr"/>
                      <a:r>
                        <a:rPr lang="en-US" noProof="0" dirty="0" smtClean="0"/>
                        <a:t>Shannon Rate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840467"/>
                  </a:ext>
                </a:extLst>
              </a:tr>
              <a:tr h="942499">
                <a:tc>
                  <a:txBody>
                    <a:bodyPr/>
                    <a:lstStyle/>
                    <a:p>
                      <a:pPr algn="ctr"/>
                      <a:r>
                        <a:rPr lang="es-VE" sz="1400" b="1" dirty="0" smtClean="0">
                          <a:solidFill>
                            <a:srgbClr val="080808"/>
                          </a:solidFill>
                        </a:rPr>
                        <a:t>Not_full_network.py</a:t>
                      </a:r>
                      <a:endParaRPr lang="en-US" sz="1400" b="1" dirty="0">
                        <a:solidFill>
                          <a:srgbClr val="080808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dirty="0" smtClean="0"/>
                        <a:t>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Fixed Rate</a:t>
                      </a:r>
                    </a:p>
                    <a:p>
                      <a:pPr algn="ctr"/>
                      <a:r>
                        <a:rPr lang="en-US" noProof="0" dirty="0" smtClean="0"/>
                        <a:t>Flexible</a:t>
                      </a:r>
                      <a:r>
                        <a:rPr lang="en-US" baseline="0" noProof="0" dirty="0" smtClean="0"/>
                        <a:t> Rate</a:t>
                      </a:r>
                      <a:endParaRPr lang="en-US" noProof="0" dirty="0" smtClean="0"/>
                    </a:p>
                    <a:p>
                      <a:pPr algn="ctr"/>
                      <a:r>
                        <a:rPr lang="en-US" noProof="0" dirty="0" smtClean="0"/>
                        <a:t>Shannon Rate</a:t>
                      </a:r>
                      <a:endParaRPr lang="en-U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586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4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50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1" y="365888"/>
            <a:ext cx="5771970" cy="34631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63" y="2963636"/>
            <a:ext cx="5799666" cy="34798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22615" y="3886264"/>
            <a:ext cx="467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Accepted Connection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103545" y="2519983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Rejected Connection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5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51</a:t>
            </a:fld>
            <a:endParaRPr lang="es-ES" noProof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7" y="821637"/>
            <a:ext cx="6620019" cy="496501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7692571" y="821637"/>
            <a:ext cx="220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BLOCKING EVENTS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537712" y="1507419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</a:t>
            </a:r>
            <a:r>
              <a:rPr lang="en-US" sz="2000" dirty="0" smtClean="0">
                <a:solidFill>
                  <a:schemeClr val="bg1"/>
                </a:solidFill>
              </a:rPr>
              <a:t>connection.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52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1" y="821637"/>
            <a:ext cx="11049143" cy="5524572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53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2" y="651311"/>
            <a:ext cx="11116838" cy="5558419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242792" y="0"/>
            <a:ext cx="2519458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54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21134"/>
            <a:ext cx="5800299" cy="294578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5" y="221135"/>
            <a:ext cx="5758994" cy="29457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166" y="3390901"/>
            <a:ext cx="6457948" cy="3228974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507350" y="3671604"/>
            <a:ext cx="1511645" cy="3049870"/>
            <a:chOff x="507350" y="3671604"/>
            <a:chExt cx="1511645" cy="3049870"/>
          </a:xfrm>
        </p:grpSpPr>
        <p:sp>
          <p:nvSpPr>
            <p:cNvPr id="14" name="Rectángulo 13"/>
            <p:cNvSpPr/>
            <p:nvPr/>
          </p:nvSpPr>
          <p:spPr>
            <a:xfrm rot="19388907">
              <a:off x="507350" y="3671604"/>
              <a:ext cx="351151" cy="2873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1351338" y="5241017"/>
              <a:ext cx="667657" cy="14804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34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55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-13647"/>
            <a:ext cx="2461999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05" y="695254"/>
            <a:ext cx="7548128" cy="5661096"/>
          </a:xfrm>
          <a:prstGeom prst="rect">
            <a:avLst/>
          </a:prstGeom>
        </p:spPr>
      </p:pic>
      <p:sp>
        <p:nvSpPr>
          <p:cNvPr id="10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2461999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4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56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48" y="817765"/>
            <a:ext cx="9535245" cy="5721147"/>
          </a:xfrm>
          <a:prstGeom prst="rect">
            <a:avLst/>
          </a:prstGeom>
        </p:spPr>
      </p:pic>
      <p:sp>
        <p:nvSpPr>
          <p:cNvPr id="12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2461999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010320" y="5087711"/>
            <a:ext cx="410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0215334" y="2947761"/>
            <a:ext cx="516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344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439648" y="1265011"/>
            <a:ext cx="516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546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22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57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5" y="221136"/>
            <a:ext cx="5763913" cy="345834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876171"/>
            <a:ext cx="5800299" cy="348017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49628" y="3728375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Capacity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178722" y="2506839"/>
            <a:ext cx="407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Average Minimum Capacity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611679" y="390581"/>
            <a:ext cx="516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651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1552137" y="3095681"/>
            <a:ext cx="516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454.8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5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58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54842" y="0"/>
            <a:ext cx="2407407" cy="639022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517048" cy="571022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393949" y="109220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21.39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59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" y="221135"/>
            <a:ext cx="5863919" cy="35183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61" y="2839048"/>
            <a:ext cx="5862169" cy="351730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268762" y="3739487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569193" y="2438938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Minimum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35660" y="447731"/>
            <a:ext cx="516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26.52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436885" y="3052289"/>
            <a:ext cx="516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17.5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392536" y="221135"/>
                <a:ext cx="10754435" cy="6774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bg1"/>
                    </a:solidFill>
                  </a:rPr>
                  <a:t>TRANSMISSION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s-VE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bg1"/>
                    </a:solidFill>
                  </a:rPr>
                  <a:t>) given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𝑩𝑬𝑹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  <m:sub>
                        <m:r>
                          <a:rPr lang="es-VE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s-VE" sz="24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VE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VE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4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b="1" dirty="0" smtClean="0">
                  <a:solidFill>
                    <a:schemeClr val="bg1"/>
                  </a:solidFill>
                </a:endParaRPr>
              </a:p>
              <a:p>
                <a:endParaRPr lang="en-US" sz="1200" b="1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rgbClr val="FFC000"/>
                    </a:solidFill>
                  </a:rPr>
                  <a:t>1. Fixed-Rate Transceiver Strategy (PM-QPSK Modulation)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s-VE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s-VE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100 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𝐺𝑏𝑝𝑠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VE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𝑮𝑺𝑵𝑹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≥2 </m:t>
                            </m:r>
                            <m:sSup>
                              <m:sSupPr>
                                <m:ctrlP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V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𝑒𝑟𝑓𝑐𝑖𝑛</m:t>
                                </m:r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𝐵𝐸𝑅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s-V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𝐺𝑏𝑝𝑠</m:t>
                            </m:r>
                          </m:e>
                          <m:e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𝐺𝑏𝑝𝑠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             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  <m:r>
                      <a:rPr lang="es-V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1" dirty="0">
                    <a:solidFill>
                      <a:srgbClr val="FFC000"/>
                    </a:solidFill>
                  </a:rPr>
                  <a:t>2. Flex-Rate Transceiver Strategy (PM-QPSK, PM-8-QAM, PM-16QAM Modulations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)</a:t>
                </a:r>
              </a:p>
              <a:p>
                <a:endParaRPr lang="en-US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s-V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s-VE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VE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𝑮𝒃𝒑𝒔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s-V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𝑮𝑺𝑵𝑹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≤2 </m:t>
                              </m:r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𝐵𝐸𝑅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𝟏𝟎𝟎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𝑮𝒃𝒑𝒔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𝐵𝐸𝑅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𝑮𝑺𝑵𝑹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&lt;</m:t>
                              </m:r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14</m:t>
                                  </m:r>
                                </m:num>
                                <m:den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𝐵𝐸𝑅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𝟐𝟎𝟎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𝑮𝒃𝒑𝒔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14</m:t>
                                  </m:r>
                                </m:num>
                                <m:den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𝐵𝐸𝑅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𝑮𝑺𝑵𝑹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10 </m:t>
                              </m:r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𝐵𝐸𝑅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𝟒𝟎𝟎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𝑮𝒃𝒑𝒔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𝑮𝑺𝑵𝑹</m:t>
                              </m:r>
                              <m:r>
                                <a:rPr lang="es-VE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s-V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10 </m:t>
                              </m:r>
                              <m:sSup>
                                <m:sSup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𝑒𝑟𝑓𝑐𝑖𝑛𝑣</m:t>
                                  </m:r>
                                </m:e>
                                <m:sup>
                                  <m: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8</m:t>
                                      </m:r>
                                    </m:num>
                                    <m:den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𝐵𝐸𝑅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f>
                                <m:fPr>
                                  <m:ctrlPr>
                                    <a:rPr lang="es-V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s-V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b="1" dirty="0" smtClean="0">
                  <a:solidFill>
                    <a:schemeClr val="bg1"/>
                  </a:solidFill>
                </a:endParaRPr>
              </a:p>
              <a:p>
                <a:endParaRPr lang="en-US" b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FFC000"/>
                    </a:solidFill>
                  </a:rPr>
                  <a:t>3. Maximum Theoretical Shannon Rate (Ideal Gaussian Modulation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s-VE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s-VE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s-V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s-V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V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s-V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𝐺𝑆𝑁𝑅</m:t>
                            </m:r>
                            <m:r>
                              <a:rPr lang="es-V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VE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s-VE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s-V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s-V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V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𝐺𝑏𝑝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​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36" y="221135"/>
                <a:ext cx="10754435" cy="6774355"/>
              </a:xfrm>
              <a:prstGeom prst="rect">
                <a:avLst/>
              </a:prstGeom>
              <a:blipFill>
                <a:blip r:embed="rId2"/>
                <a:stretch>
                  <a:fillRect l="-850" t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9031568" y="3566920"/>
            <a:ext cx="1897039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PM-QPSK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9031568" y="4251582"/>
            <a:ext cx="1897039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PM-8-QAM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9031567" y="4936244"/>
            <a:ext cx="1897039" cy="3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PM-16-QAM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60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21" y="405280"/>
            <a:ext cx="9918450" cy="59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61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1" y="221135"/>
            <a:ext cx="6077811" cy="36466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54" y="2982624"/>
            <a:ext cx="5622876" cy="337372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22615" y="3886264"/>
            <a:ext cx="4673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Accepted Connection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199079" y="2476440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Rejected Connection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022850" y="476250"/>
            <a:ext cx="3746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93.3</a:t>
            </a: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162550" y="866775"/>
            <a:ext cx="3746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62.5</a:t>
            </a: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321300" y="1546225"/>
            <a:ext cx="3746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58.5</a:t>
            </a: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797540" y="3185160"/>
            <a:ext cx="464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28.93</a:t>
            </a:r>
            <a:endParaRPr lang="en-US" sz="8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995660" y="5060397"/>
            <a:ext cx="4648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8.36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419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62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8" y="821637"/>
            <a:ext cx="6620019" cy="496501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692571" y="821637"/>
            <a:ext cx="220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BLOCKING EVENTS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537712" y="1507419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</a:t>
            </a:r>
            <a:r>
              <a:rPr lang="en-US" sz="2000" dirty="0" smtClean="0">
                <a:solidFill>
                  <a:schemeClr val="bg1"/>
                </a:solidFill>
              </a:rPr>
              <a:t>connection.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2461999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63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5" y="804851"/>
            <a:ext cx="11136570" cy="5568286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54842" y="0"/>
            <a:ext cx="2407407" cy="639022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64</a:t>
            </a:fld>
            <a:endParaRPr lang="es-ES" noProof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1" y="760769"/>
            <a:ext cx="11191162" cy="5595581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54842" y="0"/>
            <a:ext cx="2407407" cy="639022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>
                <a:solidFill>
                  <a:srgbClr val="FFC000"/>
                </a:solidFill>
              </a:rPr>
              <a:t>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" y="221135"/>
            <a:ext cx="5759355" cy="287967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65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8" y="3326659"/>
            <a:ext cx="6424506" cy="3212253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7350" y="3671604"/>
            <a:ext cx="1511645" cy="3049870"/>
            <a:chOff x="507350" y="3671604"/>
            <a:chExt cx="1511645" cy="3049870"/>
          </a:xfrm>
        </p:grpSpPr>
        <p:sp>
          <p:nvSpPr>
            <p:cNvPr id="12" name="Rectángulo 11"/>
            <p:cNvSpPr/>
            <p:nvPr/>
          </p:nvSpPr>
          <p:spPr>
            <a:xfrm rot="19388907">
              <a:off x="507350" y="3671604"/>
              <a:ext cx="351151" cy="2873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1351338" y="5241017"/>
              <a:ext cx="667657" cy="14804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21135"/>
            <a:ext cx="5800299" cy="29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66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85" y="652669"/>
            <a:ext cx="7900735" cy="59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67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06" y="821637"/>
            <a:ext cx="9563831" cy="5738300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71034" y="2901768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345</a:t>
            </a:r>
            <a:endParaRPr lang="en-US" sz="9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0038624" y="5097315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73</a:t>
            </a:r>
            <a:endParaRPr lang="en-US" sz="9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503444" y="1286328"/>
            <a:ext cx="4648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</a:t>
            </a:r>
            <a:r>
              <a:rPr lang="en-US" sz="900" dirty="0" smtClean="0"/>
              <a:t>45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64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68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6" y="207488"/>
            <a:ext cx="6036869" cy="36221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90812"/>
            <a:ext cx="5609230" cy="336553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231514" y="3829610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Capacity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05477" y="2559057"/>
            <a:ext cx="407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  <a:ea typeface="Adobe Gothic Std B" panose="020B0800000000000000" pitchFamily="34" charset="-128"/>
              </a:rPr>
              <a:t>Average Minimum Capacity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69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37" y="821637"/>
            <a:ext cx="9247266" cy="5548360"/>
          </a:xfrm>
          <a:prstGeom prst="rect">
            <a:avLst/>
          </a:prstGeom>
        </p:spPr>
      </p:pic>
      <p:sp>
        <p:nvSpPr>
          <p:cNvPr id="9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818077" y="1271341"/>
            <a:ext cx="5161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21.37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338582" y="1330110"/>
            <a:ext cx="4157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21.05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7559994" y="1271342"/>
            <a:ext cx="3886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21.28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6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530" y="1491639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Fixed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17" y="2005509"/>
            <a:ext cx="5706281" cy="42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70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3" y="207487"/>
            <a:ext cx="5845801" cy="350748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67" y="2947139"/>
            <a:ext cx="5704764" cy="342285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418887" y="3780430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Maximum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69193" y="2547029"/>
            <a:ext cx="4318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 Black" panose="020B0A04020102020204" pitchFamily="34" charset="0"/>
              </a:rPr>
              <a:t>Average Minimum SNR</a:t>
            </a:r>
            <a:endParaRPr lang="en-US" sz="20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259998" y="3419663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15.93</a:t>
            </a:r>
            <a:endParaRPr lang="en-US" sz="7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577498" y="3153544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17.63</a:t>
            </a:r>
            <a:endParaRPr lang="en-US" sz="7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22746" y="413664"/>
            <a:ext cx="516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26.58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3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71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2" y="221135"/>
            <a:ext cx="5854528" cy="35127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32" y="2756346"/>
            <a:ext cx="5778498" cy="360000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409386" y="521386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92.2</a:t>
            </a:r>
            <a:endParaRPr lang="en-US" sz="700" dirty="0"/>
          </a:p>
        </p:txBody>
      </p:sp>
      <p:sp>
        <p:nvSpPr>
          <p:cNvPr id="9" name="CuadroTexto 8"/>
          <p:cNvSpPr txBox="1"/>
          <p:nvPr/>
        </p:nvSpPr>
        <p:spPr>
          <a:xfrm>
            <a:off x="5580836" y="763432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81.7</a:t>
            </a:r>
            <a:endParaRPr lang="en-US" sz="7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5722262" y="1324779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62.3</a:t>
            </a:r>
            <a:endParaRPr lang="en-US" sz="7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312753" y="2999425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28.93</a:t>
            </a:r>
            <a:endParaRPr lang="en-US" sz="7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969853" y="5034161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7.74</a:t>
            </a:r>
            <a:endParaRPr lang="en-US" sz="7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499082" y="5088913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7.24</a:t>
            </a:r>
            <a:endParaRPr lang="en-US" sz="7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0780167" y="2999425"/>
            <a:ext cx="464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28.86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8245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72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82" y="821637"/>
            <a:ext cx="6673816" cy="50053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6285" y="1231072"/>
            <a:ext cx="2206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BLOCKING EVENTS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86285" y="1905978"/>
            <a:ext cx="4654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Not </a:t>
            </a:r>
            <a:r>
              <a:rPr lang="en-US" sz="2000" dirty="0">
                <a:solidFill>
                  <a:schemeClr val="bg1"/>
                </a:solidFill>
              </a:rPr>
              <a:t>Traffic Matrix </a:t>
            </a:r>
            <a:r>
              <a:rPr lang="en-US" sz="2000" dirty="0" smtClean="0">
                <a:solidFill>
                  <a:schemeClr val="bg1"/>
                </a:solidFill>
              </a:rPr>
              <a:t>Assignment </a:t>
            </a:r>
            <a:r>
              <a:rPr lang="en-US" sz="2000" dirty="0">
                <a:solidFill>
                  <a:schemeClr val="bg1"/>
                </a:solidFill>
              </a:rPr>
              <a:t>due to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Matrix  saturation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</a:t>
            </a:r>
            <a:r>
              <a:rPr lang="en-US" sz="2000" dirty="0">
                <a:solidFill>
                  <a:schemeClr val="bg1"/>
                </a:solidFill>
              </a:rPr>
              <a:t>was not </a:t>
            </a:r>
            <a:r>
              <a:rPr lang="en-US" sz="2000" dirty="0" smtClean="0">
                <a:solidFill>
                  <a:schemeClr val="bg1"/>
                </a:solidFill>
              </a:rPr>
              <a:t>possible </a:t>
            </a:r>
            <a:r>
              <a:rPr lang="en-US" sz="2000" dirty="0">
                <a:solidFill>
                  <a:schemeClr val="bg1"/>
                </a:solidFill>
              </a:rPr>
              <a:t>to assign a suitable path for the connection</a:t>
            </a:r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s-ES" noProof="0" smtClean="0"/>
              <a:t>Agregue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73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5" y="729462"/>
            <a:ext cx="11100190" cy="5550095"/>
          </a:xfrm>
          <a:prstGeom prst="rect">
            <a:avLst/>
          </a:prstGeom>
        </p:spPr>
      </p:pic>
      <p:sp>
        <p:nvSpPr>
          <p:cNvPr id="10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04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74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4" y="685794"/>
            <a:ext cx="11127655" cy="5563828"/>
          </a:xfrm>
          <a:prstGeom prst="rect">
            <a:avLst/>
          </a:prstGeom>
        </p:spPr>
      </p:pic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00250" y="0"/>
            <a:ext cx="3289111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 smtClean="0">
                <a:solidFill>
                  <a:srgbClr val="FFC000"/>
                </a:solidFill>
              </a:rPr>
              <a:t>Not</a:t>
            </a:r>
            <a:r>
              <a:rPr lang="es-ES" sz="3600" dirty="0" smtClean="0">
                <a:solidFill>
                  <a:srgbClr val="FFC000"/>
                </a:solidFill>
              </a:rPr>
              <a:t> Full Network</a:t>
            </a:r>
            <a:endParaRPr lang="es-ES" sz="360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0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75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3" y="221135"/>
            <a:ext cx="5759355" cy="28796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1" y="221135"/>
            <a:ext cx="5800299" cy="28796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478" y="3326659"/>
            <a:ext cx="6424506" cy="3212253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507350" y="3671604"/>
            <a:ext cx="1511645" cy="3049870"/>
            <a:chOff x="507350" y="3671604"/>
            <a:chExt cx="1511645" cy="3049870"/>
          </a:xfrm>
        </p:grpSpPr>
        <p:sp>
          <p:nvSpPr>
            <p:cNvPr id="12" name="Rectángulo 11"/>
            <p:cNvSpPr/>
            <p:nvPr/>
          </p:nvSpPr>
          <p:spPr>
            <a:xfrm rot="19388907">
              <a:off x="507350" y="3671604"/>
              <a:ext cx="351151" cy="28737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1351338" y="5241017"/>
              <a:ext cx="667657" cy="14804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3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s-ES" noProof="0" smtClean="0"/>
              <a:t>76</a:t>
            </a:fld>
            <a:endParaRPr lang="es-ES" noProof="0" dirty="0"/>
          </a:p>
        </p:txBody>
      </p:sp>
      <p:sp>
        <p:nvSpPr>
          <p:cNvPr id="7" name="Rectángulo 6"/>
          <p:cNvSpPr/>
          <p:nvPr/>
        </p:nvSpPr>
        <p:spPr>
          <a:xfrm>
            <a:off x="11146971" y="221135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3330052" y="1312956"/>
            <a:ext cx="6005016" cy="652669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C000"/>
                </a:solidFill>
              </a:rPr>
              <a:t>Recommendations for Future Tests</a:t>
            </a:r>
            <a:endParaRPr lang="en-US" sz="3600" b="0" dirty="0">
              <a:solidFill>
                <a:srgbClr val="FFC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92070" y="2129051"/>
            <a:ext cx="9198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the context of the </a:t>
            </a:r>
            <a:r>
              <a:rPr lang="en-US" sz="2000" b="1" dirty="0">
                <a:solidFill>
                  <a:schemeClr val="bg1"/>
                </a:solidFill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</a:rPr>
              <a:t>ongestion Scenario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lvl="1" algn="just"/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To observe more pronounced alterations in the graphs between the different transceiver strategies, it is recommended to increase M by 5. This will result in a more noticeable change in the graphs between the different transceiver </a:t>
            </a:r>
            <a:r>
              <a:rPr lang="en-US" sz="2000" dirty="0" smtClean="0">
                <a:solidFill>
                  <a:schemeClr val="bg1"/>
                </a:solidFill>
              </a:rPr>
              <a:t>strategies.</a:t>
            </a:r>
          </a:p>
          <a:p>
            <a:pPr lvl="1" algn="just"/>
            <a:endParaRPr lang="en-US" sz="2000" dirty="0" smtClean="0">
              <a:solidFill>
                <a:schemeClr val="bg1"/>
              </a:solidFill>
            </a:endParaRPr>
          </a:p>
          <a:p>
            <a:pPr marL="2857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 </a:t>
            </a:r>
            <a:r>
              <a:rPr lang="en-US" sz="2000" dirty="0">
                <a:solidFill>
                  <a:schemeClr val="bg1"/>
                </a:solidFill>
              </a:rPr>
              <a:t>the case of the </a:t>
            </a:r>
            <a:r>
              <a:rPr lang="en-US" sz="2000" b="1" dirty="0" smtClean="0">
                <a:solidFill>
                  <a:schemeClr val="bg1"/>
                </a:solidFill>
              </a:rPr>
              <a:t>Single Matrix Scenario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450850" lvl="1" indent="531813" algn="just"/>
            <a:r>
              <a:rPr lang="en-US" sz="2000" dirty="0" smtClean="0">
                <a:solidFill>
                  <a:schemeClr val="bg1"/>
                </a:solidFill>
              </a:rPr>
              <a:t>An </a:t>
            </a:r>
            <a:r>
              <a:rPr lang="en-US" sz="2000" dirty="0">
                <a:solidFill>
                  <a:schemeClr val="bg1"/>
                </a:solidFill>
              </a:rPr>
              <a:t>increase in M signifies an increase in the number of Monte Carlo runs to be conducted. In order to achieve the same distribution in the traffic matrix with an M=16, for instance, it may be necessary to perform 100 or more runs.</a:t>
            </a:r>
          </a:p>
        </p:txBody>
      </p:sp>
    </p:spTree>
    <p:extLst>
      <p:ext uri="{BB962C8B-B14F-4D97-AF65-F5344CB8AC3E}">
        <p14:creationId xmlns:p14="http://schemas.microsoft.com/office/powerpoint/2010/main" val="28449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6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42" y="1433013"/>
            <a:ext cx="4428523" cy="3875964"/>
          </a:xfrm>
        </p:spPr>
      </p:pic>
      <p:sp>
        <p:nvSpPr>
          <p:cNvPr id="19" name="Hexágono 18" descr="Hexágono sólido de color oscuro en medio de énfasis de imagen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0" name="Grupo 19" descr="Texto agrupado con iniciales y nombre de la compañía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49609" cy="1118752"/>
            <a:chOff x="2955850" y="2902286"/>
            <a:chExt cx="1849609" cy="1118752"/>
          </a:xfrm>
        </p:grpSpPr>
        <p:sp>
          <p:nvSpPr>
            <p:cNvPr id="21" name="Cuadro de texto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endParaRPr lang="es-E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2" name="Cuadro de texto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49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Open </a:t>
              </a:r>
              <a:r>
                <a:rPr lang="es-ES" sz="1400" dirty="0" err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Optical</a:t>
              </a:r>
              <a:r>
                <a:rPr lang="es-ES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Networks</a:t>
              </a:r>
              <a:endParaRPr lang="es-E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16" name="Cuadro de texto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860984" y="2814210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OON</a:t>
            </a:r>
            <a:endParaRPr lang="es-E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281080" y="2389469"/>
            <a:ext cx="2581149" cy="2963649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7731" y="2919907"/>
            <a:ext cx="4725069" cy="746699"/>
          </a:xfrm>
          <a:noFill/>
          <a:ln>
            <a:noFill/>
          </a:ln>
        </p:spPr>
        <p:txBody>
          <a:bodyPr rtlCol="0">
            <a:normAutofit fontScale="90000"/>
          </a:bodyPr>
          <a:lstStyle/>
          <a:p>
            <a:pPr algn="ctr"/>
            <a:r>
              <a:rPr lang="en-US" dirty="0"/>
              <a:t>Thank you for your attention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530" y="1619607"/>
            <a:ext cx="708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Flexible Rate -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VE" sz="2000" dirty="0" err="1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147429"/>
            <a:ext cx="5611894" cy="42089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44" y="2147429"/>
            <a:ext cx="5611895" cy="42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D7CE36F2-C321-46C5-AFD9-00917224D3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530" y="1010712"/>
            <a:ext cx="3605673" cy="608895"/>
          </a:xfrm>
        </p:spPr>
        <p:txBody>
          <a:bodyPr rtlCol="0" anchor="ctr"/>
          <a:lstStyle/>
          <a:p>
            <a:pPr rtl="0"/>
            <a:r>
              <a:rPr lang="es-ES" b="1" spc="0" dirty="0" smtClean="0">
                <a:solidFill>
                  <a:srgbClr val="FFC000"/>
                </a:solidFill>
              </a:rPr>
              <a:t>USING </a:t>
            </a:r>
            <a:r>
              <a:rPr lang="es-ES" b="1" i="1" spc="0" dirty="0" smtClean="0">
                <a:solidFill>
                  <a:srgbClr val="FFC000"/>
                </a:solidFill>
              </a:rPr>
              <a:t>NETWORK</a:t>
            </a:r>
            <a:r>
              <a:rPr lang="es-ES" b="1" spc="0" dirty="0" smtClean="0">
                <a:solidFill>
                  <a:srgbClr val="FFC000"/>
                </a:solidFill>
              </a:rPr>
              <a:t> FILE</a:t>
            </a:r>
            <a:endParaRPr lang="en-US" b="1" spc="0" dirty="0">
              <a:solidFill>
                <a:srgbClr val="FFC00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1146971" y="163773"/>
            <a:ext cx="863059" cy="600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 txBox="1">
            <a:spLocks/>
          </p:cNvSpPr>
          <p:nvPr/>
        </p:nvSpPr>
        <p:spPr>
          <a:xfrm>
            <a:off x="1176242" y="-287382"/>
            <a:ext cx="10402258" cy="1147969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/>
              <a:t>SINGLE TRAFFIC MATRIX SCENARIO RESULTS</a:t>
            </a:r>
            <a:endParaRPr lang="es-ES" sz="4000" b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0" y="2019717"/>
            <a:ext cx="5687338" cy="42655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530" y="1548478"/>
            <a:ext cx="952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Shannon (Theoretical)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Rate -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Traffic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Matrix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 </a:t>
            </a:r>
            <a:r>
              <a:rPr lang="es-VE" sz="2000" b="1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</a:t>
            </a:r>
            <a:r>
              <a:rPr lang="es-VE" sz="2000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Monte Carlos run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79" y="2019718"/>
            <a:ext cx="5687340" cy="42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32_TF89027928" id="{3C3A0F49-CA1F-4DCD-B5AA-4114E36E4969}" vid="{3D1BA8EB-B4D4-4C84-85E1-16C2834E6AC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hexágonos oscura  </Template>
  <TotalTime>0</TotalTime>
  <Words>1182</Words>
  <Application>Microsoft Office PowerPoint</Application>
  <PresentationFormat>Panorámica</PresentationFormat>
  <Paragraphs>409</Paragraphs>
  <Slides>77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7" baseType="lpstr">
      <vt:lpstr>Adobe Gothic Std B</vt:lpstr>
      <vt:lpstr>Arial</vt:lpstr>
      <vt:lpstr>Arial Black</vt:lpstr>
      <vt:lpstr>Calibri</vt:lpstr>
      <vt:lpstr>Calibri Light</vt:lpstr>
      <vt:lpstr>Cambria Math</vt:lpstr>
      <vt:lpstr>CiscoSans ExtraLight</vt:lpstr>
      <vt:lpstr>Gill Sans SemiBold</vt:lpstr>
      <vt:lpstr>Times New Roman</vt:lpstr>
      <vt:lpstr>Tema de Office</vt:lpstr>
      <vt:lpstr>NETWORK TRAFFIC EMULATION PROJECT</vt:lpstr>
      <vt:lpstr>INDEX</vt:lpstr>
      <vt:lpstr>SCENARIOS EVALUATED</vt:lpstr>
      <vt:lpstr>Presentación de PowerPoint</vt:lpstr>
      <vt:lpstr>CONSIDERATIONS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MIN AND MAXIMUN CAPACITY</vt:lpstr>
      <vt:lpstr>SIGNAL TO NOISE RATIO (SNR)</vt:lpstr>
      <vt:lpstr>MAXIMUN AND MINIMUN SNR</vt:lpstr>
      <vt:lpstr>LATENCY</vt:lpstr>
      <vt:lpstr>ACCEPTED AND REJECTED CONNECTIONS</vt:lpstr>
      <vt:lpstr>BLOCKING EVENTS </vt:lpstr>
      <vt:lpstr>PER- LINK CAPACITY </vt:lpstr>
      <vt:lpstr>SPECTRAL OCCUPATION PER LINE </vt:lpstr>
      <vt:lpstr>Presentación de PowerPoint</vt:lpstr>
      <vt:lpstr>Presentación de PowerPoint</vt:lpstr>
      <vt:lpstr>Presentación de PowerPoint</vt:lpstr>
      <vt:lpstr>Presentación de PowerPoint</vt:lpstr>
      <vt:lpstr>MIN AND MAXIMUN CAPACITY</vt:lpstr>
      <vt:lpstr>SIGNAL TO NOISE RATIO (SNR)</vt:lpstr>
      <vt:lpstr>MAXIMUN AND MINIMUN SNR</vt:lpstr>
      <vt:lpstr>LATENCY</vt:lpstr>
      <vt:lpstr>ACCEPTED AND REJECTED CONNECTIONS</vt:lpstr>
      <vt:lpstr>BLOCKING EVENTS </vt:lpstr>
      <vt:lpstr>PER- LINK CAPACITY </vt:lpstr>
      <vt:lpstr>SPECTRAL OCCUPATION PER LINE </vt:lpstr>
      <vt:lpstr>Presentación de PowerPoint</vt:lpstr>
      <vt:lpstr>Presentación de PowerPoint</vt:lpstr>
      <vt:lpstr>Presentación de PowerPoint</vt:lpstr>
      <vt:lpstr>Presentación de PowerPoint</vt:lpstr>
      <vt:lpstr>MIN AND MAXIMUN CAPACITY</vt:lpstr>
      <vt:lpstr>SIGNAL TO NOISE RATIO (SNR)</vt:lpstr>
      <vt:lpstr>MAXIMUN AND MINIMUN SNR</vt:lpstr>
      <vt:lpstr>LATENCY</vt:lpstr>
      <vt:lpstr>ACCEPTED AND REJECTED CONNECTIONS</vt:lpstr>
      <vt:lpstr>BLOCKING EVENTS </vt:lpstr>
      <vt:lpstr>PER- LINK CAPACITY </vt:lpstr>
      <vt:lpstr>SPECTRAL OCCUPATION PER LINE </vt:lpstr>
      <vt:lpstr>CONSIDERATIONS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2024-06-16T22:39:37Z</dcterms:created>
  <dcterms:modified xsi:type="dcterms:W3CDTF">2025-12-02T18:35:14Z</dcterms:modified>
</cp:coreProperties>
</file>